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66" r:id="rId3"/>
    <p:sldId id="369" r:id="rId4"/>
    <p:sldId id="312" r:id="rId5"/>
    <p:sldId id="370" r:id="rId6"/>
    <p:sldId id="363" r:id="rId7"/>
    <p:sldId id="364" r:id="rId8"/>
    <p:sldId id="317" r:id="rId9"/>
    <p:sldId id="365" r:id="rId10"/>
    <p:sldId id="366" r:id="rId11"/>
    <p:sldId id="367" r:id="rId12"/>
    <p:sldId id="368" r:id="rId13"/>
    <p:sldId id="318" r:id="rId14"/>
    <p:sldId id="372" r:id="rId15"/>
    <p:sldId id="353" r:id="rId16"/>
    <p:sldId id="295" r:id="rId17"/>
    <p:sldId id="280" r:id="rId18"/>
    <p:sldId id="28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FCFC7"/>
    <a:srgbClr val="C7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94391" autoAdjust="0"/>
  </p:normalViewPr>
  <p:slideViewPr>
    <p:cSldViewPr>
      <p:cViewPr>
        <p:scale>
          <a:sx n="60" d="100"/>
          <a:sy n="60" d="100"/>
        </p:scale>
        <p:origin x="-88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B0556-D572-4F6B-A98D-F1D7589804E0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9CBF26-AA8F-4860-9619-E05B680EC00D}">
      <dgm:prSet phldrT="[Text]"/>
      <dgm:spPr/>
      <dgm:t>
        <a:bodyPr/>
        <a:lstStyle/>
        <a:p>
          <a:r>
            <a:rPr lang="en-US" b="1" dirty="0" smtClean="0">
              <a:solidFill>
                <a:schemeClr val="accent1"/>
              </a:solidFill>
            </a:rPr>
            <a:t>WHY?</a:t>
          </a:r>
          <a:r>
            <a:rPr lang="en-US" dirty="0" smtClean="0"/>
            <a:t>?</a:t>
          </a:r>
          <a:endParaRPr lang="en-US" dirty="0"/>
        </a:p>
      </dgm:t>
    </dgm:pt>
    <dgm:pt modelId="{C739FE15-6720-4CDC-95CC-DC42B1B579F4}" type="parTrans" cxnId="{D21475FC-7049-46DE-A3A0-BA28CABC002D}">
      <dgm:prSet/>
      <dgm:spPr/>
      <dgm:t>
        <a:bodyPr/>
        <a:lstStyle/>
        <a:p>
          <a:endParaRPr lang="en-US"/>
        </a:p>
      </dgm:t>
    </dgm:pt>
    <dgm:pt modelId="{C9E5C514-F760-466D-8ACF-1E5EDB6C403B}" type="sibTrans" cxnId="{D21475FC-7049-46DE-A3A0-BA28CABC002D}">
      <dgm:prSet/>
      <dgm:spPr/>
      <dgm:t>
        <a:bodyPr/>
        <a:lstStyle/>
        <a:p>
          <a:endParaRPr lang="en-US"/>
        </a:p>
      </dgm:t>
    </dgm:pt>
    <dgm:pt modelId="{0EC365EE-403E-4E1D-8928-4B01BFC59D8B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</a:rPr>
            <a:t>Early Identification &amp; interventions</a:t>
          </a:r>
          <a:endParaRPr lang="en-US" sz="2800" dirty="0">
            <a:solidFill>
              <a:srgbClr val="FFFF00"/>
            </a:solidFill>
          </a:endParaRPr>
        </a:p>
      </dgm:t>
    </dgm:pt>
    <dgm:pt modelId="{7FDB2379-2A33-4E32-9FB3-0C9534D8C6D6}" type="parTrans" cxnId="{66B6A77B-532A-4C11-8875-7406737D9440}">
      <dgm:prSet/>
      <dgm:spPr/>
      <dgm:t>
        <a:bodyPr/>
        <a:lstStyle/>
        <a:p>
          <a:endParaRPr lang="en-US"/>
        </a:p>
      </dgm:t>
    </dgm:pt>
    <dgm:pt modelId="{4EA92230-3545-4340-9DAC-4C4EA6666342}" type="sibTrans" cxnId="{66B6A77B-532A-4C11-8875-7406737D9440}">
      <dgm:prSet/>
      <dgm:spPr/>
      <dgm:t>
        <a:bodyPr/>
        <a:lstStyle/>
        <a:p>
          <a:endParaRPr lang="en-US"/>
        </a:p>
      </dgm:t>
    </dgm:pt>
    <dgm:pt modelId="{D7F3D4EC-4924-47E0-A398-1D5A273A4FDA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</a:rPr>
            <a:t>Reduce remedial classes in middle &amp; high schools</a:t>
          </a:r>
          <a:endParaRPr lang="en-US" sz="2800" dirty="0">
            <a:solidFill>
              <a:srgbClr val="FFFF00"/>
            </a:solidFill>
          </a:endParaRPr>
        </a:p>
      </dgm:t>
    </dgm:pt>
    <dgm:pt modelId="{CE88B425-4705-489D-A47B-5322344BBDF1}" type="parTrans" cxnId="{3A45E71A-3F7B-40A0-BBD7-5B972D6CDF04}">
      <dgm:prSet/>
      <dgm:spPr/>
      <dgm:t>
        <a:bodyPr/>
        <a:lstStyle/>
        <a:p>
          <a:endParaRPr lang="en-US"/>
        </a:p>
      </dgm:t>
    </dgm:pt>
    <dgm:pt modelId="{68F35D24-C088-4645-BB5C-4BE867DB27E4}" type="sibTrans" cxnId="{3A45E71A-3F7B-40A0-BBD7-5B972D6CDF04}">
      <dgm:prSet/>
      <dgm:spPr/>
      <dgm:t>
        <a:bodyPr/>
        <a:lstStyle/>
        <a:p>
          <a:endParaRPr lang="en-US"/>
        </a:p>
      </dgm:t>
    </dgm:pt>
    <dgm:pt modelId="{534C408F-B3DC-465E-A44B-9D7E0D96BC57}">
      <dgm:prSet phldrT="[Text]" custT="1"/>
      <dgm:spPr/>
      <dgm:t>
        <a:bodyPr/>
        <a:lstStyle/>
        <a:p>
          <a:r>
            <a:rPr lang="en-US" sz="2600" dirty="0" smtClean="0">
              <a:solidFill>
                <a:srgbClr val="FFFF00"/>
              </a:solidFill>
            </a:rPr>
            <a:t>Proactive &amp; offers multiple intensive opportunities</a:t>
          </a:r>
          <a:endParaRPr lang="en-US" sz="2600" dirty="0">
            <a:solidFill>
              <a:srgbClr val="FFFF00"/>
            </a:solidFill>
          </a:endParaRPr>
        </a:p>
      </dgm:t>
    </dgm:pt>
    <dgm:pt modelId="{8D675A11-04D8-4161-B80C-7101496A0FDF}" type="parTrans" cxnId="{1945EFD1-1BD5-485B-8EED-3924536051CF}">
      <dgm:prSet/>
      <dgm:spPr/>
      <dgm:t>
        <a:bodyPr/>
        <a:lstStyle/>
        <a:p>
          <a:endParaRPr lang="en-US"/>
        </a:p>
      </dgm:t>
    </dgm:pt>
    <dgm:pt modelId="{E340C09B-F46C-4021-9E83-14A73C31EC3E}" type="sibTrans" cxnId="{1945EFD1-1BD5-485B-8EED-3924536051CF}">
      <dgm:prSet/>
      <dgm:spPr/>
      <dgm:t>
        <a:bodyPr/>
        <a:lstStyle/>
        <a:p>
          <a:endParaRPr lang="en-US"/>
        </a:p>
      </dgm:t>
    </dgm:pt>
    <dgm:pt modelId="{7DC956B8-68DB-4F0C-BC59-5EDEF868D9CC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</a:rPr>
            <a:t>Increase graduation rate &amp;  college and career ready students</a:t>
          </a:r>
          <a:endParaRPr lang="en-US" sz="2800" dirty="0">
            <a:solidFill>
              <a:srgbClr val="FFFF00"/>
            </a:solidFill>
          </a:endParaRPr>
        </a:p>
      </dgm:t>
    </dgm:pt>
    <dgm:pt modelId="{5017B7D6-201E-4724-9776-6B9C9B4BB3FC}" type="parTrans" cxnId="{76855A21-923D-4508-B42E-E7354C117B8C}">
      <dgm:prSet/>
      <dgm:spPr/>
      <dgm:t>
        <a:bodyPr/>
        <a:lstStyle/>
        <a:p>
          <a:endParaRPr lang="en-US"/>
        </a:p>
      </dgm:t>
    </dgm:pt>
    <dgm:pt modelId="{72E317B2-443D-414F-BB9F-07C9D5EE5CB8}" type="sibTrans" cxnId="{76855A21-923D-4508-B42E-E7354C117B8C}">
      <dgm:prSet/>
      <dgm:spPr/>
      <dgm:t>
        <a:bodyPr/>
        <a:lstStyle/>
        <a:p>
          <a:endParaRPr lang="en-US"/>
        </a:p>
      </dgm:t>
    </dgm:pt>
    <dgm:pt modelId="{00FB1E41-BD6B-4074-A896-6175078B7200}" type="pres">
      <dgm:prSet presAssocID="{F08B0556-D572-4F6B-A98D-F1D7589804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E61987-9253-4980-BB87-84EBB32D22C7}" type="pres">
      <dgm:prSet presAssocID="{B79CBF26-AA8F-4860-9619-E05B680EC00D}" presName="centerShape" presStyleLbl="node0" presStyleIdx="0" presStyleCnt="1" custScaleX="107791" custScaleY="95743"/>
      <dgm:spPr/>
      <dgm:t>
        <a:bodyPr/>
        <a:lstStyle/>
        <a:p>
          <a:endParaRPr lang="en-US"/>
        </a:p>
      </dgm:t>
    </dgm:pt>
    <dgm:pt modelId="{33AD0146-D60B-455A-8292-EBC40CD15A32}" type="pres">
      <dgm:prSet presAssocID="{7FDB2379-2A33-4E32-9FB3-0C9534D8C6D6}" presName="Name9" presStyleLbl="parChTrans1D2" presStyleIdx="0" presStyleCnt="4"/>
      <dgm:spPr/>
      <dgm:t>
        <a:bodyPr/>
        <a:lstStyle/>
        <a:p>
          <a:endParaRPr lang="en-US"/>
        </a:p>
      </dgm:t>
    </dgm:pt>
    <dgm:pt modelId="{56685951-638D-4FD0-BA9F-66ADE920D12F}" type="pres">
      <dgm:prSet presAssocID="{7FDB2379-2A33-4E32-9FB3-0C9534D8C6D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558F33F-FCB5-4E1C-A32E-60FE754C6579}" type="pres">
      <dgm:prSet presAssocID="{0EC365EE-403E-4E1D-8928-4B01BFC59D8B}" presName="node" presStyleLbl="node1" presStyleIdx="0" presStyleCnt="4" custScaleX="170677" custScaleY="139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65CFC-FB64-4C42-A919-9490C54E207E}" type="pres">
      <dgm:prSet presAssocID="{CE88B425-4705-489D-A47B-5322344BBDF1}" presName="Name9" presStyleLbl="parChTrans1D2" presStyleIdx="1" presStyleCnt="4"/>
      <dgm:spPr/>
      <dgm:t>
        <a:bodyPr/>
        <a:lstStyle/>
        <a:p>
          <a:endParaRPr lang="en-US"/>
        </a:p>
      </dgm:t>
    </dgm:pt>
    <dgm:pt modelId="{F6CB003A-ADC3-4D15-9BF3-60629F776CED}" type="pres">
      <dgm:prSet presAssocID="{CE88B425-4705-489D-A47B-5322344BBDF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03AF72B-0CEC-4115-9B33-F45D3B8D936E}" type="pres">
      <dgm:prSet presAssocID="{D7F3D4EC-4924-47E0-A398-1D5A273A4FDA}" presName="node" presStyleLbl="node1" presStyleIdx="1" presStyleCnt="4" custScaleX="153794" custScaleY="151731" custRadScaleRad="124585" custRadScaleInc="-1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1E1B1-C5EC-4E1F-ACB1-34124A7E286B}" type="pres">
      <dgm:prSet presAssocID="{8D675A11-04D8-4161-B80C-7101496A0FDF}" presName="Name9" presStyleLbl="parChTrans1D2" presStyleIdx="2" presStyleCnt="4"/>
      <dgm:spPr/>
      <dgm:t>
        <a:bodyPr/>
        <a:lstStyle/>
        <a:p>
          <a:endParaRPr lang="en-US"/>
        </a:p>
      </dgm:t>
    </dgm:pt>
    <dgm:pt modelId="{A648F127-83ED-4C9C-9AB9-D3D0C91C1121}" type="pres">
      <dgm:prSet presAssocID="{8D675A11-04D8-4161-B80C-7101496A0FD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281C8FF-EB6C-4BAD-A9D0-397A59A9BD2C}" type="pres">
      <dgm:prSet presAssocID="{534C408F-B3DC-465E-A44B-9D7E0D96BC57}" presName="node" presStyleLbl="node1" presStyleIdx="2" presStyleCnt="4" custScaleX="166016" custScaleY="143908" custRadScaleRad="120314" custRadScaleInc="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66CA6-251F-4D12-88A1-D8D825705A3A}" type="pres">
      <dgm:prSet presAssocID="{5017B7D6-201E-4724-9776-6B9C9B4BB3FC}" presName="Name9" presStyleLbl="parChTrans1D2" presStyleIdx="3" presStyleCnt="4"/>
      <dgm:spPr/>
      <dgm:t>
        <a:bodyPr/>
        <a:lstStyle/>
        <a:p>
          <a:endParaRPr lang="en-US"/>
        </a:p>
      </dgm:t>
    </dgm:pt>
    <dgm:pt modelId="{D702DABB-AD41-4AAB-AAAE-74BF1E8A4955}" type="pres">
      <dgm:prSet presAssocID="{5017B7D6-201E-4724-9776-6B9C9B4BB3F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50FF811-C1BB-4860-9B96-928F447B77F3}" type="pres">
      <dgm:prSet presAssocID="{7DC956B8-68DB-4F0C-BC59-5EDEF868D9CC}" presName="node" presStyleLbl="node1" presStyleIdx="3" presStyleCnt="4" custScaleX="166167" custScaleY="167897" custRadScaleRad="121283" custRadScaleInc="4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B4B883-F040-4753-91B8-482F996DD48F}" type="presOf" srcId="{7FDB2379-2A33-4E32-9FB3-0C9534D8C6D6}" destId="{33AD0146-D60B-455A-8292-EBC40CD15A32}" srcOrd="0" destOrd="0" presId="urn:microsoft.com/office/officeart/2005/8/layout/radial1"/>
    <dgm:cxn modelId="{76855A21-923D-4508-B42E-E7354C117B8C}" srcId="{B79CBF26-AA8F-4860-9619-E05B680EC00D}" destId="{7DC956B8-68DB-4F0C-BC59-5EDEF868D9CC}" srcOrd="3" destOrd="0" parTransId="{5017B7D6-201E-4724-9776-6B9C9B4BB3FC}" sibTransId="{72E317B2-443D-414F-BB9F-07C9D5EE5CB8}"/>
    <dgm:cxn modelId="{8699D84B-36A1-4203-8B40-ACCF69F568CD}" type="presOf" srcId="{CE88B425-4705-489D-A47B-5322344BBDF1}" destId="{F6CB003A-ADC3-4D15-9BF3-60629F776CED}" srcOrd="1" destOrd="0" presId="urn:microsoft.com/office/officeart/2005/8/layout/radial1"/>
    <dgm:cxn modelId="{243C4B9C-B8D8-4E35-A2CE-DA29EF871AFD}" type="presOf" srcId="{F08B0556-D572-4F6B-A98D-F1D7589804E0}" destId="{00FB1E41-BD6B-4074-A896-6175078B7200}" srcOrd="0" destOrd="0" presId="urn:microsoft.com/office/officeart/2005/8/layout/radial1"/>
    <dgm:cxn modelId="{66B6A77B-532A-4C11-8875-7406737D9440}" srcId="{B79CBF26-AA8F-4860-9619-E05B680EC00D}" destId="{0EC365EE-403E-4E1D-8928-4B01BFC59D8B}" srcOrd="0" destOrd="0" parTransId="{7FDB2379-2A33-4E32-9FB3-0C9534D8C6D6}" sibTransId="{4EA92230-3545-4340-9DAC-4C4EA6666342}"/>
    <dgm:cxn modelId="{18DDD1F5-E20A-4460-8858-A72A9E096608}" type="presOf" srcId="{8D675A11-04D8-4161-B80C-7101496A0FDF}" destId="{2511E1B1-C5EC-4E1F-ACB1-34124A7E286B}" srcOrd="0" destOrd="0" presId="urn:microsoft.com/office/officeart/2005/8/layout/radial1"/>
    <dgm:cxn modelId="{5E7A40B5-8C3D-48D4-9920-8164AC48DAA4}" type="presOf" srcId="{8D675A11-04D8-4161-B80C-7101496A0FDF}" destId="{A648F127-83ED-4C9C-9AB9-D3D0C91C1121}" srcOrd="1" destOrd="0" presId="urn:microsoft.com/office/officeart/2005/8/layout/radial1"/>
    <dgm:cxn modelId="{43F89AF3-CA0E-40D4-A505-95E67C8982DC}" type="presOf" srcId="{B79CBF26-AA8F-4860-9619-E05B680EC00D}" destId="{AFE61987-9253-4980-BB87-84EBB32D22C7}" srcOrd="0" destOrd="0" presId="urn:microsoft.com/office/officeart/2005/8/layout/radial1"/>
    <dgm:cxn modelId="{AEDFEF29-6E3A-4AC8-929B-2EE5CFBEA069}" type="presOf" srcId="{5017B7D6-201E-4724-9776-6B9C9B4BB3FC}" destId="{D702DABB-AD41-4AAB-AAAE-74BF1E8A4955}" srcOrd="1" destOrd="0" presId="urn:microsoft.com/office/officeart/2005/8/layout/radial1"/>
    <dgm:cxn modelId="{D21475FC-7049-46DE-A3A0-BA28CABC002D}" srcId="{F08B0556-D572-4F6B-A98D-F1D7589804E0}" destId="{B79CBF26-AA8F-4860-9619-E05B680EC00D}" srcOrd="0" destOrd="0" parTransId="{C739FE15-6720-4CDC-95CC-DC42B1B579F4}" sibTransId="{C9E5C514-F760-466D-8ACF-1E5EDB6C403B}"/>
    <dgm:cxn modelId="{5EF53CD2-A816-4672-BE77-50DD66E2ACCB}" type="presOf" srcId="{7FDB2379-2A33-4E32-9FB3-0C9534D8C6D6}" destId="{56685951-638D-4FD0-BA9F-66ADE920D12F}" srcOrd="1" destOrd="0" presId="urn:microsoft.com/office/officeart/2005/8/layout/radial1"/>
    <dgm:cxn modelId="{3A45E71A-3F7B-40A0-BBD7-5B972D6CDF04}" srcId="{B79CBF26-AA8F-4860-9619-E05B680EC00D}" destId="{D7F3D4EC-4924-47E0-A398-1D5A273A4FDA}" srcOrd="1" destOrd="0" parTransId="{CE88B425-4705-489D-A47B-5322344BBDF1}" sibTransId="{68F35D24-C088-4645-BB5C-4BE867DB27E4}"/>
    <dgm:cxn modelId="{1945EFD1-1BD5-485B-8EED-3924536051CF}" srcId="{B79CBF26-AA8F-4860-9619-E05B680EC00D}" destId="{534C408F-B3DC-465E-A44B-9D7E0D96BC57}" srcOrd="2" destOrd="0" parTransId="{8D675A11-04D8-4161-B80C-7101496A0FDF}" sibTransId="{E340C09B-F46C-4021-9E83-14A73C31EC3E}"/>
    <dgm:cxn modelId="{AFEA069F-544F-45FD-8B35-70A362713CF3}" type="presOf" srcId="{5017B7D6-201E-4724-9776-6B9C9B4BB3FC}" destId="{BD766CA6-251F-4D12-88A1-D8D825705A3A}" srcOrd="0" destOrd="0" presId="urn:microsoft.com/office/officeart/2005/8/layout/radial1"/>
    <dgm:cxn modelId="{366E3D90-AF34-423B-ABC3-0EB1B06F1EA2}" type="presOf" srcId="{CE88B425-4705-489D-A47B-5322344BBDF1}" destId="{50065CFC-FB64-4C42-A919-9490C54E207E}" srcOrd="0" destOrd="0" presId="urn:microsoft.com/office/officeart/2005/8/layout/radial1"/>
    <dgm:cxn modelId="{CBC5B9F8-061F-4D37-AD2F-C0F73FB99131}" type="presOf" srcId="{534C408F-B3DC-465E-A44B-9D7E0D96BC57}" destId="{D281C8FF-EB6C-4BAD-A9D0-397A59A9BD2C}" srcOrd="0" destOrd="0" presId="urn:microsoft.com/office/officeart/2005/8/layout/radial1"/>
    <dgm:cxn modelId="{3FDA0B25-BF5D-4C50-BA98-79726B692AB3}" type="presOf" srcId="{0EC365EE-403E-4E1D-8928-4B01BFC59D8B}" destId="{2558F33F-FCB5-4E1C-A32E-60FE754C6579}" srcOrd="0" destOrd="0" presId="urn:microsoft.com/office/officeart/2005/8/layout/radial1"/>
    <dgm:cxn modelId="{7CD171A5-3C0A-49DE-BDC6-2E9BC5F298BD}" type="presOf" srcId="{7DC956B8-68DB-4F0C-BC59-5EDEF868D9CC}" destId="{B50FF811-C1BB-4860-9B96-928F447B77F3}" srcOrd="0" destOrd="0" presId="urn:microsoft.com/office/officeart/2005/8/layout/radial1"/>
    <dgm:cxn modelId="{38A8768C-24A0-447B-A55D-C3720A845078}" type="presOf" srcId="{D7F3D4EC-4924-47E0-A398-1D5A273A4FDA}" destId="{803AF72B-0CEC-4115-9B33-F45D3B8D936E}" srcOrd="0" destOrd="0" presId="urn:microsoft.com/office/officeart/2005/8/layout/radial1"/>
    <dgm:cxn modelId="{41A19C96-BD69-4ADC-81C6-D0C24229AAE1}" type="presParOf" srcId="{00FB1E41-BD6B-4074-A896-6175078B7200}" destId="{AFE61987-9253-4980-BB87-84EBB32D22C7}" srcOrd="0" destOrd="0" presId="urn:microsoft.com/office/officeart/2005/8/layout/radial1"/>
    <dgm:cxn modelId="{7DB28FAF-8FC3-4B52-8747-16357C6187CA}" type="presParOf" srcId="{00FB1E41-BD6B-4074-A896-6175078B7200}" destId="{33AD0146-D60B-455A-8292-EBC40CD15A32}" srcOrd="1" destOrd="0" presId="urn:microsoft.com/office/officeart/2005/8/layout/radial1"/>
    <dgm:cxn modelId="{DCB8DA82-3E86-43D5-A38B-6981E176788F}" type="presParOf" srcId="{33AD0146-D60B-455A-8292-EBC40CD15A32}" destId="{56685951-638D-4FD0-BA9F-66ADE920D12F}" srcOrd="0" destOrd="0" presId="urn:microsoft.com/office/officeart/2005/8/layout/radial1"/>
    <dgm:cxn modelId="{E4204435-C6C8-418B-B7F7-6A01AD9011CF}" type="presParOf" srcId="{00FB1E41-BD6B-4074-A896-6175078B7200}" destId="{2558F33F-FCB5-4E1C-A32E-60FE754C6579}" srcOrd="2" destOrd="0" presId="urn:microsoft.com/office/officeart/2005/8/layout/radial1"/>
    <dgm:cxn modelId="{EDF5FBF6-29AD-4A4E-B445-7AC3D55AB6FF}" type="presParOf" srcId="{00FB1E41-BD6B-4074-A896-6175078B7200}" destId="{50065CFC-FB64-4C42-A919-9490C54E207E}" srcOrd="3" destOrd="0" presId="urn:microsoft.com/office/officeart/2005/8/layout/radial1"/>
    <dgm:cxn modelId="{7549A2D7-230C-41F0-916D-263F350C370C}" type="presParOf" srcId="{50065CFC-FB64-4C42-A919-9490C54E207E}" destId="{F6CB003A-ADC3-4D15-9BF3-60629F776CED}" srcOrd="0" destOrd="0" presId="urn:microsoft.com/office/officeart/2005/8/layout/radial1"/>
    <dgm:cxn modelId="{A13F19F1-42F0-433C-BFC7-ED3543DB3566}" type="presParOf" srcId="{00FB1E41-BD6B-4074-A896-6175078B7200}" destId="{803AF72B-0CEC-4115-9B33-F45D3B8D936E}" srcOrd="4" destOrd="0" presId="urn:microsoft.com/office/officeart/2005/8/layout/radial1"/>
    <dgm:cxn modelId="{F7C44133-47DB-4373-9C8E-589347ADDCEB}" type="presParOf" srcId="{00FB1E41-BD6B-4074-A896-6175078B7200}" destId="{2511E1B1-C5EC-4E1F-ACB1-34124A7E286B}" srcOrd="5" destOrd="0" presId="urn:microsoft.com/office/officeart/2005/8/layout/radial1"/>
    <dgm:cxn modelId="{88C3C78A-5B34-4D1E-8325-0ADE890D7FBE}" type="presParOf" srcId="{2511E1B1-C5EC-4E1F-ACB1-34124A7E286B}" destId="{A648F127-83ED-4C9C-9AB9-D3D0C91C1121}" srcOrd="0" destOrd="0" presId="urn:microsoft.com/office/officeart/2005/8/layout/radial1"/>
    <dgm:cxn modelId="{16E5B5C4-AEFE-4827-A24E-5393C25EDA77}" type="presParOf" srcId="{00FB1E41-BD6B-4074-A896-6175078B7200}" destId="{D281C8FF-EB6C-4BAD-A9D0-397A59A9BD2C}" srcOrd="6" destOrd="0" presId="urn:microsoft.com/office/officeart/2005/8/layout/radial1"/>
    <dgm:cxn modelId="{A9A0F739-28AC-4AA2-ADF2-B8AACFEBA654}" type="presParOf" srcId="{00FB1E41-BD6B-4074-A896-6175078B7200}" destId="{BD766CA6-251F-4D12-88A1-D8D825705A3A}" srcOrd="7" destOrd="0" presId="urn:microsoft.com/office/officeart/2005/8/layout/radial1"/>
    <dgm:cxn modelId="{2302A2F1-09F8-4EF1-A6B1-677AC64B14B8}" type="presParOf" srcId="{BD766CA6-251F-4D12-88A1-D8D825705A3A}" destId="{D702DABB-AD41-4AAB-AAAE-74BF1E8A4955}" srcOrd="0" destOrd="0" presId="urn:microsoft.com/office/officeart/2005/8/layout/radial1"/>
    <dgm:cxn modelId="{A354E673-91DB-4A68-90C3-6F6AF52020D8}" type="presParOf" srcId="{00FB1E41-BD6B-4074-A896-6175078B7200}" destId="{B50FF811-C1BB-4860-9B96-928F447B77F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61987-9253-4980-BB87-84EBB32D22C7}">
      <dsp:nvSpPr>
        <dsp:cNvPr id="0" name=""/>
        <dsp:cNvSpPr/>
      </dsp:nvSpPr>
      <dsp:spPr>
        <a:xfrm>
          <a:off x="2842632" y="2158429"/>
          <a:ext cx="1753066" cy="15571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accent1"/>
              </a:solidFill>
            </a:rPr>
            <a:t>WHY?</a:t>
          </a:r>
          <a:r>
            <a:rPr lang="en-US" sz="3000" kern="1200" dirty="0" smtClean="0"/>
            <a:t>?</a:t>
          </a:r>
          <a:endParaRPr lang="en-US" sz="3000" kern="1200" dirty="0"/>
        </a:p>
      </dsp:txBody>
      <dsp:txXfrm>
        <a:off x="3099363" y="2386464"/>
        <a:ext cx="1239604" cy="1101052"/>
      </dsp:txXfrm>
    </dsp:sp>
    <dsp:sp modelId="{33AD0146-D60B-455A-8292-EBC40CD15A32}">
      <dsp:nvSpPr>
        <dsp:cNvPr id="0" name=""/>
        <dsp:cNvSpPr/>
      </dsp:nvSpPr>
      <dsp:spPr>
        <a:xfrm rot="16200000">
          <a:off x="3618218" y="2037533"/>
          <a:ext cx="201895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201895" y="199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14118" y="2052434"/>
        <a:ext cx="10094" cy="10094"/>
      </dsp:txXfrm>
    </dsp:sp>
    <dsp:sp modelId="{2558F33F-FCB5-4E1C-A32E-60FE754C6579}">
      <dsp:nvSpPr>
        <dsp:cNvPr id="0" name=""/>
        <dsp:cNvSpPr/>
      </dsp:nvSpPr>
      <dsp:spPr>
        <a:xfrm>
          <a:off x="2331257" y="-317356"/>
          <a:ext cx="2775817" cy="22738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Early Identification &amp; interventions</a:t>
          </a:r>
          <a:endParaRPr lang="en-US" sz="2800" kern="1200" dirty="0">
            <a:solidFill>
              <a:srgbClr val="FFFF00"/>
            </a:solidFill>
          </a:endParaRPr>
        </a:p>
      </dsp:txBody>
      <dsp:txXfrm>
        <a:off x="2737766" y="15647"/>
        <a:ext cx="1962799" cy="1607884"/>
      </dsp:txXfrm>
    </dsp:sp>
    <dsp:sp modelId="{50065CFC-FB64-4C42-A919-9490C54E207E}">
      <dsp:nvSpPr>
        <dsp:cNvPr id="0" name=""/>
        <dsp:cNvSpPr/>
      </dsp:nvSpPr>
      <dsp:spPr>
        <a:xfrm rot="21548179">
          <a:off x="4595559" y="2902013"/>
          <a:ext cx="241078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241078" y="199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10071" y="2915934"/>
        <a:ext cx="12053" cy="12053"/>
      </dsp:txXfrm>
    </dsp:sp>
    <dsp:sp modelId="{803AF72B-0CEC-4115-9B33-F45D3B8D936E}">
      <dsp:nvSpPr>
        <dsp:cNvPr id="0" name=""/>
        <dsp:cNvSpPr/>
      </dsp:nvSpPr>
      <dsp:spPr>
        <a:xfrm>
          <a:off x="4836477" y="1667450"/>
          <a:ext cx="2501239" cy="2467687"/>
        </a:xfrm>
        <a:prstGeom prst="ellipse">
          <a:avLst/>
        </a:prstGeom>
        <a:solidFill>
          <a:schemeClr val="accent3">
            <a:hueOff val="1819365"/>
            <a:satOff val="684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Reduce remedial classes in middle &amp; high schools</a:t>
          </a:r>
          <a:endParaRPr lang="en-US" sz="2800" kern="1200" dirty="0">
            <a:solidFill>
              <a:srgbClr val="FFFF00"/>
            </a:solidFill>
          </a:endParaRPr>
        </a:p>
      </dsp:txBody>
      <dsp:txXfrm>
        <a:off x="5202775" y="2028834"/>
        <a:ext cx="1768643" cy="1744919"/>
      </dsp:txXfrm>
    </dsp:sp>
    <dsp:sp modelId="{2511E1B1-C5EC-4E1F-ACB1-34124A7E286B}">
      <dsp:nvSpPr>
        <dsp:cNvPr id="0" name=""/>
        <dsp:cNvSpPr/>
      </dsp:nvSpPr>
      <dsp:spPr>
        <a:xfrm rot="5410850">
          <a:off x="3632132" y="3779910"/>
          <a:ext cx="168620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168620" y="199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12226" y="3795643"/>
        <a:ext cx="8431" cy="8431"/>
      </dsp:txXfrm>
    </dsp:sp>
    <dsp:sp modelId="{D281C8FF-EB6C-4BAD-A9D0-397A59A9BD2C}">
      <dsp:nvSpPr>
        <dsp:cNvPr id="0" name=""/>
        <dsp:cNvSpPr/>
      </dsp:nvSpPr>
      <dsp:spPr>
        <a:xfrm>
          <a:off x="2362476" y="3884164"/>
          <a:ext cx="2700012" cy="2340457"/>
        </a:xfrm>
        <a:prstGeom prst="ellipse">
          <a:avLst/>
        </a:prstGeom>
        <a:solidFill>
          <a:schemeClr val="accent3">
            <a:hueOff val="3638730"/>
            <a:satOff val="13680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FFFF00"/>
              </a:solidFill>
            </a:rPr>
            <a:t>Proactive &amp; offers multiple intensive opportunities</a:t>
          </a:r>
          <a:endParaRPr lang="en-US" sz="2600" kern="1200" dirty="0">
            <a:solidFill>
              <a:srgbClr val="FFFF00"/>
            </a:solidFill>
          </a:endParaRPr>
        </a:p>
      </dsp:txBody>
      <dsp:txXfrm>
        <a:off x="2757884" y="4226916"/>
        <a:ext cx="1909196" cy="1654953"/>
      </dsp:txXfrm>
    </dsp:sp>
    <dsp:sp modelId="{BD766CA6-251F-4D12-88A1-D8D825705A3A}">
      <dsp:nvSpPr>
        <dsp:cNvPr id="0" name=""/>
        <dsp:cNvSpPr/>
      </dsp:nvSpPr>
      <dsp:spPr>
        <a:xfrm rot="10939039">
          <a:off x="2701327" y="2878732"/>
          <a:ext cx="142271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142271" y="199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8906" y="2895123"/>
        <a:ext cx="7113" cy="7113"/>
      </dsp:txXfrm>
    </dsp:sp>
    <dsp:sp modelId="{B50FF811-C1BB-4860-9B96-928F447B77F3}">
      <dsp:nvSpPr>
        <dsp:cNvPr id="0" name=""/>
        <dsp:cNvSpPr/>
      </dsp:nvSpPr>
      <dsp:spPr>
        <a:xfrm>
          <a:off x="0" y="1475865"/>
          <a:ext cx="2702468" cy="2730604"/>
        </a:xfrm>
        <a:prstGeom prst="ellipse">
          <a:avLst/>
        </a:prstGeom>
        <a:solidFill>
          <a:schemeClr val="accent3">
            <a:hueOff val="5458095"/>
            <a:satOff val="20520"/>
            <a:lumOff val="-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Increase graduation rate &amp;  college and career ready students</a:t>
          </a:r>
          <a:endParaRPr lang="en-US" sz="2800" kern="1200" dirty="0">
            <a:solidFill>
              <a:srgbClr val="FFFF00"/>
            </a:solidFill>
          </a:endParaRPr>
        </a:p>
      </dsp:txBody>
      <dsp:txXfrm>
        <a:off x="395767" y="1875753"/>
        <a:ext cx="1910934" cy="1930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AA705D-1F24-470B-B28A-CB6A274C4FD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BBD227-4CA4-45CF-8F87-FE645449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7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53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7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8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71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slide/talking point.</a:t>
            </a:r>
          </a:p>
          <a:p>
            <a:endParaRPr lang="en-US" dirty="0"/>
          </a:p>
          <a:p>
            <a:r>
              <a:rPr lang="en-US" dirty="0" smtClean="0"/>
              <a:t>We do a lot, but what is the impact.  This morning we want to explore what underlies the activities/things we do to involve/engage parents.  The success of any of those activities or future activities is predicated by the attitudes and beliefs that lie beneath them.  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21A4-F056-4F88-B3C6-94EEC1451F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20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3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27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71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2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D227-4CA4-45CF-8F87-FE64544902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6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0F85-02EC-4687-A67F-2B522C6B75B6}" type="slidenum">
              <a:rPr lang="en-US" smtClean="0">
                <a:solidFill>
                  <a:srgbClr val="99CC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3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57000">
              <a:schemeClr val="bg1">
                <a:lumMod val="75000"/>
              </a:schemeClr>
            </a:gs>
            <a:gs pos="66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9F7B0-1768-4A9A-9FB1-4FA66ADAB92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C72D-8963-4B6A-B455-3EFA1730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3.png"/><Relationship Id="rId10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8.gi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microsoft.com/office/2007/relationships/hdphoto" Target="../media/hdphoto4.wdp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2.png"/><Relationship Id="rId3" Type="http://schemas.openxmlformats.org/officeDocument/2006/relationships/image" Target="../media/image49.png"/><Relationship Id="rId7" Type="http://schemas.microsoft.com/office/2007/relationships/hdphoto" Target="../media/hdphoto5.wdp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hyperlink" Target="mailto:hoggardc@northampton.k12.nc.us" TargetMode="External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5400000">
            <a:off x="4101374" y="-3567973"/>
            <a:ext cx="941250" cy="914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endParaRPr lang="en-US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46777" y="-228600"/>
            <a:ext cx="667775" cy="7023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 Rounded MT Bold" pitchFamily="34" charset="0"/>
              </a:rPr>
              <a:t>Northampton County Schools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222" y="705212"/>
            <a:ext cx="8635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Read to Achieve Parent Guide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16355" y="1804064"/>
            <a:ext cx="2095501" cy="4324919"/>
            <a:chOff x="3981125" y="19404"/>
            <a:chExt cx="2445548" cy="4347641"/>
          </a:xfrm>
        </p:grpSpPr>
        <p:pic>
          <p:nvPicPr>
            <p:cNvPr id="45" name="figur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125" y="19404"/>
              <a:ext cx="2445548" cy="434764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21417252">
              <a:off x="4355656" y="378780"/>
              <a:ext cx="496130" cy="1020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I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21219" y="1151451"/>
              <a:ext cx="898350" cy="1020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N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63" name="Stick_Figure2"/>
          <p:cNvGrpSpPr/>
          <p:nvPr/>
        </p:nvGrpSpPr>
        <p:grpSpPr>
          <a:xfrm>
            <a:off x="1685245" y="2405017"/>
            <a:ext cx="1619290" cy="3561109"/>
            <a:chOff x="2261587" y="1419225"/>
            <a:chExt cx="2549425" cy="5438773"/>
          </a:xfrm>
        </p:grpSpPr>
        <p:pic>
          <p:nvPicPr>
            <p:cNvPr id="64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7" y="1419225"/>
              <a:ext cx="2549425" cy="5438773"/>
            </a:xfrm>
            <a:prstGeom prst="rect">
              <a:avLst/>
            </a:prstGeom>
          </p:spPr>
        </p:pic>
        <p:pic>
          <p:nvPicPr>
            <p:cNvPr id="65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614" y="2952654"/>
              <a:ext cx="1352474" cy="1345627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2766352" y="2875319"/>
              <a:ext cx="1095827" cy="1692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F</a:t>
              </a:r>
              <a:endParaRPr lang="en-US" sz="66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53" name="Stick_Figure4"/>
          <p:cNvGrpSpPr/>
          <p:nvPr/>
        </p:nvGrpSpPr>
        <p:grpSpPr>
          <a:xfrm>
            <a:off x="2494890" y="2634391"/>
            <a:ext cx="1730388" cy="3142886"/>
            <a:chOff x="5845984" y="1779523"/>
            <a:chExt cx="2697941" cy="5078477"/>
          </a:xfrm>
        </p:grpSpPr>
        <p:pic>
          <p:nvPicPr>
            <p:cNvPr id="54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984" y="1779523"/>
              <a:ext cx="2697941" cy="5078477"/>
            </a:xfrm>
            <a:prstGeom prst="rect">
              <a:avLst/>
            </a:prstGeom>
          </p:spPr>
        </p:pic>
        <p:pic>
          <p:nvPicPr>
            <p:cNvPr id="55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82" y="2884326"/>
              <a:ext cx="1483482" cy="147708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417933" y="2715202"/>
              <a:ext cx="1427616" cy="193956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O</a:t>
              </a:r>
              <a:endParaRPr lang="en-US" sz="72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68" name="Stick_Figure4"/>
          <p:cNvGrpSpPr/>
          <p:nvPr/>
        </p:nvGrpSpPr>
        <p:grpSpPr>
          <a:xfrm>
            <a:off x="3244085" y="2449221"/>
            <a:ext cx="1653495" cy="2906736"/>
            <a:chOff x="5845984" y="1779523"/>
            <a:chExt cx="2697941" cy="5078477"/>
          </a:xfrm>
        </p:grpSpPr>
        <p:pic>
          <p:nvPicPr>
            <p:cNvPr id="69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984" y="1779523"/>
              <a:ext cx="2697941" cy="5078477"/>
            </a:xfrm>
            <a:prstGeom prst="rect">
              <a:avLst/>
            </a:prstGeom>
          </p:spPr>
        </p:pic>
        <p:pic>
          <p:nvPicPr>
            <p:cNvPr id="70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82" y="2884326"/>
              <a:ext cx="1483482" cy="147708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6439667" y="2489028"/>
              <a:ext cx="1384153" cy="209714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R</a:t>
              </a:r>
              <a:endParaRPr lang="en-US" sz="72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78" name="Stick_Figure5"/>
          <p:cNvGrpSpPr/>
          <p:nvPr/>
        </p:nvGrpSpPr>
        <p:grpSpPr>
          <a:xfrm>
            <a:off x="5526900" y="1811480"/>
            <a:ext cx="1419376" cy="3764736"/>
            <a:chOff x="494540" y="1474651"/>
            <a:chExt cx="2314068" cy="5289298"/>
          </a:xfrm>
        </p:grpSpPr>
        <p:pic>
          <p:nvPicPr>
            <p:cNvPr id="79" name="figure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40" y="1474651"/>
              <a:ext cx="2314068" cy="5289298"/>
            </a:xfrm>
            <a:prstGeom prst="rect">
              <a:avLst/>
            </a:prstGeom>
          </p:spPr>
        </p:pic>
        <p:pic>
          <p:nvPicPr>
            <p:cNvPr id="80" name="box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29" y="2869527"/>
              <a:ext cx="1659517" cy="1527285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1234837" y="2925427"/>
              <a:ext cx="1163505" cy="1556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T</a:t>
              </a:r>
              <a:endParaRPr lang="en-US" sz="66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62000" y="5638800"/>
            <a:ext cx="8169462" cy="11440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Demi Cond" pitchFamily="34" charset="0"/>
                <a:ea typeface="+mj-ea"/>
                <a:cs typeface="+mj-cs"/>
              </a:rPr>
              <a:t>Parent Information Session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ranklin Gothic Demi Cond" pitchFamily="34" charset="0"/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noProof="0" dirty="0" smtClean="0">
                <a:solidFill>
                  <a:schemeClr val="accent1"/>
                </a:solidFill>
                <a:latin typeface="Franklin Gothic Demi Cond" pitchFamily="34" charset="0"/>
                <a:ea typeface="+mj-ea"/>
                <a:cs typeface="+mj-cs"/>
              </a:rPr>
              <a:t>February 18, 2014 – Central Elementary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Demi Cond" pitchFamily="34" charset="0"/>
                <a:ea typeface="+mj-ea"/>
                <a:cs typeface="+mj-cs"/>
              </a:rPr>
              <a:t>February 20, 2014 – Gaston Elementary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 Cond" pitchFamily="34" charset="0"/>
              <a:ea typeface="+mj-ea"/>
              <a:cs typeface="+mj-cs"/>
            </a:endParaRPr>
          </a:p>
        </p:txBody>
      </p:sp>
      <p:grpSp>
        <p:nvGrpSpPr>
          <p:cNvPr id="35" name="Stick_Figure4"/>
          <p:cNvGrpSpPr/>
          <p:nvPr/>
        </p:nvGrpSpPr>
        <p:grpSpPr>
          <a:xfrm>
            <a:off x="3981537" y="2484202"/>
            <a:ext cx="1730388" cy="3142886"/>
            <a:chOff x="5845984" y="1779523"/>
            <a:chExt cx="2697941" cy="5078477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984" y="1779523"/>
              <a:ext cx="2697941" cy="5078477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82" y="2884326"/>
              <a:ext cx="1483482" cy="147708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387941" y="2715202"/>
              <a:ext cx="1487601" cy="193956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M</a:t>
              </a:r>
              <a:endParaRPr lang="en-US" sz="72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9" name="Stick_Figure2"/>
          <p:cNvGrpSpPr/>
          <p:nvPr/>
        </p:nvGrpSpPr>
        <p:grpSpPr>
          <a:xfrm>
            <a:off x="4832873" y="2339025"/>
            <a:ext cx="1619290" cy="3561109"/>
            <a:chOff x="2125766" y="2810097"/>
            <a:chExt cx="2549425" cy="5438773"/>
          </a:xfrm>
        </p:grpSpPr>
        <p:pic>
          <p:nvPicPr>
            <p:cNvPr id="40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766" y="2810097"/>
              <a:ext cx="2549425" cy="543877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579253" y="4033173"/>
              <a:ext cx="1277540" cy="1692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A</a:t>
              </a:r>
              <a:endParaRPr lang="en-US" sz="66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4" y="5355957"/>
            <a:ext cx="1396825" cy="1320635"/>
          </a:xfrm>
          <a:prstGeom prst="rect">
            <a:avLst/>
          </a:prstGeom>
        </p:spPr>
      </p:pic>
      <p:grpSp>
        <p:nvGrpSpPr>
          <p:cNvPr id="46" name="Stick_Figure4"/>
          <p:cNvGrpSpPr/>
          <p:nvPr/>
        </p:nvGrpSpPr>
        <p:grpSpPr>
          <a:xfrm>
            <a:off x="6352400" y="2548136"/>
            <a:ext cx="1730388" cy="3142886"/>
            <a:chOff x="6040810" y="1790361"/>
            <a:chExt cx="2697941" cy="5078477"/>
          </a:xfrm>
        </p:grpSpPr>
        <p:pic>
          <p:nvPicPr>
            <p:cNvPr id="49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810" y="1790361"/>
              <a:ext cx="2697941" cy="5078477"/>
            </a:xfrm>
            <a:prstGeom prst="rect">
              <a:avLst/>
            </a:prstGeom>
          </p:spPr>
        </p:pic>
        <p:pic>
          <p:nvPicPr>
            <p:cNvPr id="50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82" y="2884326"/>
              <a:ext cx="1483482" cy="147708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762842" y="2715202"/>
              <a:ext cx="737801" cy="193956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I</a:t>
              </a:r>
              <a:endParaRPr lang="en-US" sz="72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09250" y="2023111"/>
            <a:ext cx="2095501" cy="4324919"/>
            <a:chOff x="3981125" y="19404"/>
            <a:chExt cx="2445548" cy="4347641"/>
          </a:xfrm>
        </p:grpSpPr>
        <p:pic>
          <p:nvPicPr>
            <p:cNvPr id="43" name="figur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125" y="19404"/>
              <a:ext cx="2445548" cy="4347641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 rot="21417252">
              <a:off x="4140517" y="378780"/>
              <a:ext cx="926410" cy="1020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O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21219" y="1151451"/>
              <a:ext cx="898350" cy="1020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N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000" b="1" dirty="0" smtClean="0">
                <a:latin typeface="+mj-lt"/>
              </a:rPr>
              <a:t>Read to Achieve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117" y="762000"/>
            <a:ext cx="69342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3 / 4 transitional or accelerated class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- 4</a:t>
            </a:r>
            <a:r>
              <a:rPr lang="en-US" sz="2800" baseline="30000" dirty="0" smtClean="0">
                <a:solidFill>
                  <a:schemeClr val="bg1"/>
                </a:solidFill>
                <a:latin typeface="Arial Rounded MT Bold" pitchFamily="34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 grade classes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- 4</a:t>
            </a:r>
            <a:r>
              <a:rPr lang="en-US" sz="2800" baseline="30000" dirty="0" smtClean="0">
                <a:solidFill>
                  <a:schemeClr val="bg1"/>
                </a:solidFill>
                <a:latin typeface="Arial Rounded MT Bold" pitchFamily="34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 grade standards and curriculum</a:t>
            </a: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83073" y="2375585"/>
              <a:ext cx="1030764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A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177400" y="2355440"/>
              <a:ext cx="975235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L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459443" y="2778848"/>
              <a:ext cx="812339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C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410885" y="2375585"/>
              <a:ext cx="97513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S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90600" y="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Successful Reading Development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410885" y="2375585"/>
              <a:ext cx="975140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S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000" b="1" dirty="0" smtClean="0">
                <a:latin typeface="+mj-lt"/>
              </a:rPr>
              <a:t>Read to Achieve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117" y="762000"/>
            <a:ext cx="693420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Read to Achieve Test or Completed Reading Portfolio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November 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Retained label removed if proficient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Begin work based on 4</a:t>
            </a:r>
            <a:r>
              <a:rPr lang="en-US" sz="2800" baseline="30000" dirty="0" smtClean="0">
                <a:solidFill>
                  <a:schemeClr val="bg1"/>
                </a:solidFill>
                <a:latin typeface="Arial Rounded MT Bold" pitchFamily="34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 grade ELA standards if not proficient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All students remain in same classes for the duration of the school year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800" baseline="30000" dirty="0" smtClean="0">
                <a:solidFill>
                  <a:schemeClr val="bg1"/>
                </a:solidFill>
                <a:latin typeface="Arial Rounded MT Bold" pitchFamily="34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 grade EOG</a:t>
            </a: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10885" y="2375585"/>
              <a:ext cx="97513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E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141298" y="2355440"/>
              <a:ext cx="1047439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P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66066" y="2778848"/>
              <a:ext cx="199094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410885" y="2375585"/>
              <a:ext cx="97513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P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90600" y="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Mid-Year Promotion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000" b="1" dirty="0" smtClean="0">
                <a:latin typeface="+mj-lt"/>
              </a:rPr>
              <a:t>Read to Achieve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117" y="762000"/>
            <a:ext cx="693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526337" y="2355440"/>
              <a:ext cx="277361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66066" y="2778848"/>
              <a:ext cx="199094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52654701"/>
              </p:ext>
            </p:extLst>
          </p:nvPr>
        </p:nvGraphicFramePr>
        <p:xfrm>
          <a:off x="990600" y="584775"/>
          <a:ext cx="7337717" cy="5907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747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800" b="1" dirty="0" smtClean="0">
                <a:latin typeface="+mj-lt"/>
              </a:rPr>
              <a:t>What Can I Do?</a:t>
            </a:r>
            <a:endParaRPr lang="en-US" sz="48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10885" y="2375585"/>
              <a:ext cx="97513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E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099180" y="2355440"/>
              <a:ext cx="1131677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D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66066" y="2778848"/>
              <a:ext cx="199094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372189" y="2375585"/>
              <a:ext cx="1052532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A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5" name="Picture 2" descr="http://3.bp.blogspot.com/-a4OmZOjcCMA/UTny1BYEPkI/AAAAAAAAAEk/Dc7iozx9Z7Y/s1600/read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52" y="21020"/>
            <a:ext cx="396735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000" b="1" dirty="0" smtClean="0">
                <a:latin typeface="+mj-lt"/>
              </a:rPr>
              <a:t>Read to Achieve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117" y="762000"/>
            <a:ext cx="693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32651" y="2375585"/>
              <a:ext cx="931606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T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345877" y="2355440"/>
              <a:ext cx="638283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I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489677" y="2778848"/>
              <a:ext cx="751873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S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410885" y="2375585"/>
              <a:ext cx="975140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E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410885" y="2375585"/>
              <a:ext cx="975140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S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317917" y="789742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http://www.k12reader.com/</a:t>
            </a:r>
            <a:endParaRPr lang="en-US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 </a:t>
            </a:r>
          </a:p>
          <a:p>
            <a:r>
              <a:rPr lang="en-US" u="sng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http://www.adaptedmind.com/index.html</a:t>
            </a:r>
            <a:endParaRPr lang="en-US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 </a:t>
            </a:r>
          </a:p>
          <a:p>
            <a:r>
              <a:rPr lang="en-US" u="sng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http://www.scholastic.com/parents/</a:t>
            </a:r>
            <a:endParaRPr lang="en-US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 </a:t>
            </a:r>
          </a:p>
          <a:p>
            <a:r>
              <a:rPr lang="en-US" u="sng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http://www.readingrockets.org/</a:t>
            </a:r>
            <a:endParaRPr lang="en-US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 </a:t>
            </a:r>
          </a:p>
          <a:p>
            <a:r>
              <a:rPr lang="en-US" u="sng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http://www.readwritethink.org/parent-afterschool-resources/</a:t>
            </a:r>
            <a:endParaRPr lang="en-US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 </a:t>
            </a:r>
          </a:p>
          <a:p>
            <a:r>
              <a:rPr lang="en-US" u="sng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http://www.rif.org/us/literacy-resources.htm</a:t>
            </a:r>
            <a:endParaRPr lang="en-US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 </a:t>
            </a:r>
          </a:p>
          <a:p>
            <a:r>
              <a:rPr lang="en-US" u="sng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http://pbskids.org/island/parents/</a:t>
            </a:r>
            <a:endParaRPr lang="en-US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 </a:t>
            </a:r>
          </a:p>
          <a:p>
            <a:r>
              <a:rPr lang="en-US" u="sng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http://readingrecovery.org/reading-recovery/resources-for-parents</a:t>
            </a:r>
            <a:endParaRPr lang="en-US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876800" cy="602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5400000">
            <a:off x="4101374" y="-3567973"/>
            <a:ext cx="941250" cy="914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endParaRPr lang="en-US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ctr"/>
            <a:r>
              <a:rPr lang="en-US" sz="2800" b="1" dirty="0" smtClean="0">
                <a:latin typeface="+mj-lt"/>
              </a:rPr>
              <a:t> </a:t>
            </a:r>
            <a:endParaRPr lang="en-US" sz="2800" b="1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57200" y="2242875"/>
            <a:ext cx="1819676" cy="3211598"/>
            <a:chOff x="3994594" y="19404"/>
            <a:chExt cx="2463355" cy="4347641"/>
          </a:xfrm>
        </p:grpSpPr>
        <p:pic>
          <p:nvPicPr>
            <p:cNvPr id="45" name="figur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02" y="19404"/>
              <a:ext cx="2445548" cy="4347641"/>
            </a:xfrm>
            <a:prstGeom prst="rect">
              <a:avLst/>
            </a:prstGeom>
          </p:spPr>
        </p:pic>
        <p:pic>
          <p:nvPicPr>
            <p:cNvPr id="46" name="boxe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594" y="328519"/>
              <a:ext cx="2463355" cy="1954262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21325056">
              <a:off x="4311634" y="369514"/>
              <a:ext cx="584174" cy="104161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*</a:t>
              </a:r>
              <a:endParaRPr lang="en-US" sz="4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99004" y="1160035"/>
              <a:ext cx="759946" cy="104161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S</a:t>
              </a:r>
              <a:endParaRPr lang="en-US" sz="4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57" name="Stick_Figure5"/>
          <p:cNvGrpSpPr/>
          <p:nvPr/>
        </p:nvGrpSpPr>
        <p:grpSpPr>
          <a:xfrm>
            <a:off x="3810000" y="2333617"/>
            <a:ext cx="1241094" cy="2836785"/>
            <a:chOff x="494540" y="1474651"/>
            <a:chExt cx="2314068" cy="5289298"/>
          </a:xfrm>
        </p:grpSpPr>
        <p:pic>
          <p:nvPicPr>
            <p:cNvPr id="58" name="figure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40" y="1474651"/>
              <a:ext cx="2314068" cy="5289298"/>
            </a:xfrm>
            <a:prstGeom prst="rect">
              <a:avLst/>
            </a:prstGeom>
          </p:spPr>
        </p:pic>
        <p:pic>
          <p:nvPicPr>
            <p:cNvPr id="59" name="box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29" y="2869527"/>
              <a:ext cx="1659517" cy="1527285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266343" y="2925427"/>
              <a:ext cx="1100499" cy="1434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R</a:t>
              </a:r>
              <a:endParaRPr lang="en-US" sz="4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63" name="Stick_Figure2"/>
          <p:cNvGrpSpPr/>
          <p:nvPr/>
        </p:nvGrpSpPr>
        <p:grpSpPr>
          <a:xfrm>
            <a:off x="2035428" y="2255923"/>
            <a:ext cx="1415981" cy="3020763"/>
            <a:chOff x="2261587" y="1419225"/>
            <a:chExt cx="2549425" cy="5438773"/>
          </a:xfrm>
        </p:grpSpPr>
        <p:pic>
          <p:nvPicPr>
            <p:cNvPr id="64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7" y="1419225"/>
              <a:ext cx="2549425" cy="5438773"/>
            </a:xfrm>
            <a:prstGeom prst="rect">
              <a:avLst/>
            </a:prstGeom>
          </p:spPr>
        </p:pic>
        <p:pic>
          <p:nvPicPr>
            <p:cNvPr id="65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614" y="2952654"/>
              <a:ext cx="1352474" cy="1345627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2757977" y="2913039"/>
              <a:ext cx="1137721" cy="1385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O</a:t>
              </a:r>
              <a:endParaRPr lang="en-US" sz="4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53" name="Stick_Figure4"/>
          <p:cNvGrpSpPr/>
          <p:nvPr/>
        </p:nvGrpSpPr>
        <p:grpSpPr>
          <a:xfrm>
            <a:off x="2819400" y="2309505"/>
            <a:ext cx="1560332" cy="2937097"/>
            <a:chOff x="5845984" y="1779523"/>
            <a:chExt cx="2697941" cy="5078477"/>
          </a:xfrm>
        </p:grpSpPr>
        <p:pic>
          <p:nvPicPr>
            <p:cNvPr id="54" name="figure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984" y="1779523"/>
              <a:ext cx="2697941" cy="5078477"/>
            </a:xfrm>
            <a:prstGeom prst="rect">
              <a:avLst/>
            </a:prstGeom>
          </p:spPr>
        </p:pic>
        <p:pic>
          <p:nvPicPr>
            <p:cNvPr id="55" name="box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82" y="2884326"/>
              <a:ext cx="1483482" cy="147708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618534" y="2939691"/>
              <a:ext cx="1059353" cy="133042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U</a:t>
              </a:r>
              <a:endParaRPr lang="en-US" sz="4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68" name="Stick_Figure4"/>
          <p:cNvGrpSpPr/>
          <p:nvPr/>
        </p:nvGrpSpPr>
        <p:grpSpPr>
          <a:xfrm>
            <a:off x="4724400" y="2314232"/>
            <a:ext cx="1517339" cy="2856170"/>
            <a:chOff x="5845984" y="1779523"/>
            <a:chExt cx="2697941" cy="5078477"/>
          </a:xfrm>
        </p:grpSpPr>
        <p:pic>
          <p:nvPicPr>
            <p:cNvPr id="69" name="figure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984" y="1779523"/>
              <a:ext cx="2697941" cy="5078477"/>
            </a:xfrm>
            <a:prstGeom prst="rect">
              <a:avLst/>
            </a:prstGeom>
          </p:spPr>
        </p:pic>
        <p:pic>
          <p:nvPicPr>
            <p:cNvPr id="70" name="box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82" y="2884326"/>
              <a:ext cx="1483482" cy="147708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6595608" y="2941557"/>
              <a:ext cx="1072268" cy="13681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C</a:t>
              </a:r>
              <a:endParaRPr lang="en-US" sz="4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78" name="Stick_Figure5"/>
          <p:cNvGrpSpPr/>
          <p:nvPr/>
        </p:nvGrpSpPr>
        <p:grpSpPr>
          <a:xfrm>
            <a:off x="5668665" y="2304494"/>
            <a:ext cx="1265535" cy="2892652"/>
            <a:chOff x="494540" y="1474651"/>
            <a:chExt cx="2314068" cy="5289298"/>
          </a:xfrm>
        </p:grpSpPr>
        <p:pic>
          <p:nvPicPr>
            <p:cNvPr id="79" name="figure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40" y="1474651"/>
              <a:ext cx="2314068" cy="5289298"/>
            </a:xfrm>
            <a:prstGeom prst="rect">
              <a:avLst/>
            </a:prstGeom>
          </p:spPr>
        </p:pic>
        <p:pic>
          <p:nvPicPr>
            <p:cNvPr id="80" name="box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29" y="2869527"/>
              <a:ext cx="1659517" cy="1527285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1303350" y="2925426"/>
              <a:ext cx="1026483" cy="140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E</a:t>
              </a:r>
              <a:endParaRPr lang="en-US" sz="4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4" name="Stick_Figure2"/>
          <p:cNvGrpSpPr/>
          <p:nvPr/>
        </p:nvGrpSpPr>
        <p:grpSpPr>
          <a:xfrm>
            <a:off x="6705600" y="2370764"/>
            <a:ext cx="1415981" cy="3020763"/>
            <a:chOff x="2261587" y="1419225"/>
            <a:chExt cx="2549425" cy="5438773"/>
          </a:xfrm>
        </p:grpSpPr>
        <p:pic>
          <p:nvPicPr>
            <p:cNvPr id="35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7" y="1419225"/>
              <a:ext cx="2549425" cy="5438773"/>
            </a:xfrm>
            <a:prstGeom prst="rect">
              <a:avLst/>
            </a:prstGeom>
          </p:spPr>
        </p:pic>
        <p:pic>
          <p:nvPicPr>
            <p:cNvPr id="36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614" y="2952654"/>
              <a:ext cx="1352474" cy="134562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821474" y="2913039"/>
              <a:ext cx="1010729" cy="1385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S</a:t>
              </a:r>
              <a:endParaRPr lang="en-US" sz="4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84" name="Stick_Figure3"/>
          <p:cNvGrpSpPr/>
          <p:nvPr/>
        </p:nvGrpSpPr>
        <p:grpSpPr>
          <a:xfrm>
            <a:off x="7543800" y="2413049"/>
            <a:ext cx="1476178" cy="2985953"/>
            <a:chOff x="3810000" y="1814231"/>
            <a:chExt cx="2644199" cy="5348569"/>
          </a:xfrm>
        </p:grpSpPr>
        <p:pic>
          <p:nvPicPr>
            <p:cNvPr id="85" name="figure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86" name="box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4496404" y="2395070"/>
              <a:ext cx="772973" cy="1378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*</a:t>
              </a:r>
              <a:endParaRPr lang="en-US" sz="4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599566" y="4876801"/>
            <a:ext cx="2522710" cy="1892490"/>
          </a:xfrm>
          <a:prstGeom prst="roundRect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NC Read to Achieve </a:t>
            </a:r>
            <a:r>
              <a:rPr lang="en-US" b="1" dirty="0" err="1" smtClean="0">
                <a:solidFill>
                  <a:schemeClr val="accent1"/>
                </a:solidFill>
              </a:rPr>
              <a:t>Livebinder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http://www.livebinders.com/play/play/850102</a:t>
            </a:r>
            <a:r>
              <a:rPr lang="en-US" sz="140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endParaRPr lang="en-US" sz="1400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301432" y="4876800"/>
            <a:ext cx="2718546" cy="1954975"/>
          </a:xfrm>
          <a:prstGeom prst="roundRect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NC Excellent Public Schools Act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07658" y="342307"/>
            <a:ext cx="8118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Read to Achieve Parent Guide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14400" y="5170402"/>
            <a:ext cx="2491380" cy="1598888"/>
          </a:xfrm>
          <a:prstGeom prst="roundRect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NC DPI Read to Achieve Parent Guide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sz="1600" u="sng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5" y="154018"/>
            <a:ext cx="139682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ctr"/>
            <a:r>
              <a:rPr lang="en-US" sz="4400" b="1" dirty="0" smtClean="0">
                <a:latin typeface="+mj-lt"/>
              </a:rPr>
              <a:t>Read to Achieve</a:t>
            </a:r>
            <a:endParaRPr lang="en-US" sz="4400" b="1" dirty="0">
              <a:latin typeface="+mj-lt"/>
            </a:endParaRPr>
          </a:p>
        </p:txBody>
      </p:sp>
      <p:grpSp>
        <p:nvGrpSpPr>
          <p:cNvPr id="31" name="Stick_Figure4"/>
          <p:cNvGrpSpPr/>
          <p:nvPr/>
        </p:nvGrpSpPr>
        <p:grpSpPr>
          <a:xfrm>
            <a:off x="1887513" y="1083967"/>
            <a:ext cx="1783667" cy="3357492"/>
            <a:chOff x="5845984" y="1779523"/>
            <a:chExt cx="2697941" cy="5078477"/>
          </a:xfrm>
        </p:grpSpPr>
        <p:pic>
          <p:nvPicPr>
            <p:cNvPr id="26" name="figur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984" y="1779523"/>
              <a:ext cx="2697941" cy="5078477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82" y="2884326"/>
              <a:ext cx="1483482" cy="147708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526419" y="2853635"/>
              <a:ext cx="1164329" cy="1536272"/>
            </a:xfrm>
            <a:prstGeom prst="rect">
              <a:avLst/>
            </a:prstGeom>
            <a:noFill/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H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9" name="Stick_Figure5"/>
          <p:cNvGrpSpPr/>
          <p:nvPr/>
        </p:nvGrpSpPr>
        <p:grpSpPr>
          <a:xfrm>
            <a:off x="552603" y="1122067"/>
            <a:ext cx="1807311" cy="3607814"/>
            <a:chOff x="7431636" y="2198974"/>
            <a:chExt cx="1964041" cy="3920686"/>
          </a:xfrm>
        </p:grpSpPr>
        <p:pic>
          <p:nvPicPr>
            <p:cNvPr id="35" name="figure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198974"/>
              <a:ext cx="1960343" cy="3920686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752353"/>
              <a:ext cx="1081103" cy="100458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503972" y="2658677"/>
              <a:ext cx="723285" cy="1103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T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0" name="Stick_Figure4"/>
          <p:cNvGrpSpPr/>
          <p:nvPr/>
        </p:nvGrpSpPr>
        <p:grpSpPr>
          <a:xfrm>
            <a:off x="2863654" y="988716"/>
            <a:ext cx="1830628" cy="3445889"/>
            <a:chOff x="5845984" y="1779523"/>
            <a:chExt cx="2697941" cy="5078477"/>
          </a:xfrm>
        </p:grpSpPr>
        <p:pic>
          <p:nvPicPr>
            <p:cNvPr id="34" name="figur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984" y="1779523"/>
              <a:ext cx="2697941" cy="5078477"/>
            </a:xfrm>
            <a:prstGeom prst="rect">
              <a:avLst/>
            </a:prstGeom>
          </p:spPr>
        </p:pic>
        <p:pic>
          <p:nvPicPr>
            <p:cNvPr id="38" name="box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82" y="2884326"/>
              <a:ext cx="1483482" cy="147708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564979" y="2853635"/>
              <a:ext cx="1087208" cy="1496862"/>
            </a:xfrm>
            <a:prstGeom prst="rect">
              <a:avLst/>
            </a:prstGeom>
            <a:noFill/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A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43" name="Stick_Figure3"/>
          <p:cNvGrpSpPr/>
          <p:nvPr/>
        </p:nvGrpSpPr>
        <p:grpSpPr>
          <a:xfrm>
            <a:off x="3770194" y="1060081"/>
            <a:ext cx="1765499" cy="3571179"/>
            <a:chOff x="3810000" y="1814231"/>
            <a:chExt cx="2644199" cy="5348569"/>
          </a:xfrm>
        </p:grpSpPr>
        <p:pic>
          <p:nvPicPr>
            <p:cNvPr id="44" name="figure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45" name="box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306454" y="2323298"/>
              <a:ext cx="1152879" cy="1521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N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48" name="Stick_Figure3"/>
          <p:cNvGrpSpPr/>
          <p:nvPr/>
        </p:nvGrpSpPr>
        <p:grpSpPr>
          <a:xfrm>
            <a:off x="7087489" y="2612310"/>
            <a:ext cx="2080607" cy="4208567"/>
            <a:chOff x="3810000" y="1814231"/>
            <a:chExt cx="2644199" cy="5348569"/>
          </a:xfrm>
        </p:grpSpPr>
        <p:pic>
          <p:nvPicPr>
            <p:cNvPr id="49" name="figure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50" name="box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405979" y="2450832"/>
              <a:ext cx="953827" cy="125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8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U</a:t>
              </a:r>
              <a:endParaRPr lang="en-US" sz="58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6" name="Stick_Figure3"/>
          <p:cNvGrpSpPr/>
          <p:nvPr/>
        </p:nvGrpSpPr>
        <p:grpSpPr>
          <a:xfrm>
            <a:off x="4844900" y="1232694"/>
            <a:ext cx="1765499" cy="3571179"/>
            <a:chOff x="3810000" y="1814231"/>
            <a:chExt cx="2644199" cy="5348569"/>
          </a:xfrm>
        </p:grpSpPr>
        <p:pic>
          <p:nvPicPr>
            <p:cNvPr id="42" name="figure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47" name="box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318458" y="2323298"/>
              <a:ext cx="1128869" cy="1521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K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2" name="Stick_Figure5"/>
          <p:cNvGrpSpPr/>
          <p:nvPr/>
        </p:nvGrpSpPr>
        <p:grpSpPr>
          <a:xfrm>
            <a:off x="5829255" y="2438278"/>
            <a:ext cx="1790789" cy="4093232"/>
            <a:chOff x="494540" y="1474651"/>
            <a:chExt cx="2314068" cy="5289298"/>
          </a:xfrm>
        </p:grpSpPr>
        <p:pic>
          <p:nvPicPr>
            <p:cNvPr id="4" name="figure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40" y="1474651"/>
              <a:ext cx="2314068" cy="5289298"/>
            </a:xfrm>
            <a:prstGeom prst="rect">
              <a:avLst/>
            </a:prstGeom>
          </p:spPr>
        </p:pic>
        <p:pic>
          <p:nvPicPr>
            <p:cNvPr id="3" name="box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29" y="2869527"/>
              <a:ext cx="1659517" cy="152728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17175" y="3011584"/>
              <a:ext cx="998834" cy="1272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8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O</a:t>
              </a:r>
              <a:endParaRPr lang="en-US" sz="58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8" name="Stick_Figure3"/>
          <p:cNvGrpSpPr/>
          <p:nvPr/>
        </p:nvGrpSpPr>
        <p:grpSpPr>
          <a:xfrm>
            <a:off x="4343877" y="2536843"/>
            <a:ext cx="2075444" cy="4198117"/>
            <a:chOff x="3810000" y="1814231"/>
            <a:chExt cx="2644198" cy="5348569"/>
          </a:xfrm>
        </p:grpSpPr>
        <p:pic>
          <p:nvPicPr>
            <p:cNvPr id="13" name="figure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14" name="box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241038" y="2428251"/>
              <a:ext cx="847959" cy="1293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Y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7" y="2893071"/>
            <a:ext cx="3757333" cy="3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5400000">
            <a:off x="4101374" y="-3567973"/>
            <a:ext cx="941250" cy="914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endParaRPr lang="en-US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r>
              <a:rPr lang="en-US" sz="2800" b="1" dirty="0" smtClean="0">
                <a:latin typeface="+mj-lt"/>
              </a:rPr>
              <a:t> </a:t>
            </a:r>
            <a:endParaRPr lang="en-US" sz="2800" b="1" dirty="0">
              <a:latin typeface="+mj-lt"/>
            </a:endParaRPr>
          </a:p>
        </p:txBody>
      </p:sp>
      <p:grpSp>
        <p:nvGrpSpPr>
          <p:cNvPr id="44" name="Stick_Figure"/>
          <p:cNvGrpSpPr/>
          <p:nvPr/>
        </p:nvGrpSpPr>
        <p:grpSpPr>
          <a:xfrm>
            <a:off x="291931" y="2507218"/>
            <a:ext cx="1558467" cy="2750582"/>
            <a:chOff x="3994594" y="19404"/>
            <a:chExt cx="2463355" cy="4347641"/>
          </a:xfrm>
        </p:grpSpPr>
        <p:pic>
          <p:nvPicPr>
            <p:cNvPr id="45" name="figur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02" y="19404"/>
              <a:ext cx="2445548" cy="4347641"/>
            </a:xfrm>
            <a:prstGeom prst="rect">
              <a:avLst/>
            </a:prstGeom>
          </p:spPr>
        </p:pic>
        <p:pic>
          <p:nvPicPr>
            <p:cNvPr id="46" name="boxe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594" y="328519"/>
              <a:ext cx="2463355" cy="1954262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21425869">
              <a:off x="4202987" y="302809"/>
              <a:ext cx="831577" cy="111890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P</a:t>
              </a:r>
              <a:endParaRPr lang="en-US" sz="4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09473" y="1198718"/>
              <a:ext cx="816375" cy="102160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R</a:t>
              </a:r>
              <a:endParaRPr lang="en-US" sz="36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57" name="Stick_Figure5"/>
          <p:cNvGrpSpPr/>
          <p:nvPr/>
        </p:nvGrpSpPr>
        <p:grpSpPr>
          <a:xfrm>
            <a:off x="3311585" y="2562947"/>
            <a:ext cx="1062938" cy="2429573"/>
            <a:chOff x="494540" y="1474651"/>
            <a:chExt cx="2314068" cy="5289298"/>
          </a:xfrm>
        </p:grpSpPr>
        <p:pic>
          <p:nvPicPr>
            <p:cNvPr id="58" name="figure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40" y="1474651"/>
              <a:ext cx="2314068" cy="5289298"/>
            </a:xfrm>
            <a:prstGeom prst="rect">
              <a:avLst/>
            </a:prstGeom>
          </p:spPr>
        </p:pic>
        <p:pic>
          <p:nvPicPr>
            <p:cNvPr id="59" name="box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29" y="2869527"/>
              <a:ext cx="1659517" cy="1527285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243913" y="2925425"/>
              <a:ext cx="1145358" cy="1541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E</a:t>
              </a:r>
              <a:endParaRPr lang="en-US" sz="4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63" name="Stick_Figure2"/>
          <p:cNvGrpSpPr/>
          <p:nvPr/>
        </p:nvGrpSpPr>
        <p:grpSpPr>
          <a:xfrm>
            <a:off x="1637802" y="2575272"/>
            <a:ext cx="1212721" cy="2587141"/>
            <a:chOff x="2261587" y="1419225"/>
            <a:chExt cx="2549425" cy="5438773"/>
          </a:xfrm>
        </p:grpSpPr>
        <p:pic>
          <p:nvPicPr>
            <p:cNvPr id="64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7" y="1419225"/>
              <a:ext cx="2549425" cy="5438773"/>
            </a:xfrm>
            <a:prstGeom prst="rect">
              <a:avLst/>
            </a:prstGeom>
          </p:spPr>
        </p:pic>
        <p:pic>
          <p:nvPicPr>
            <p:cNvPr id="65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614" y="2952654"/>
              <a:ext cx="1352474" cy="1345627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2753815" y="2792895"/>
              <a:ext cx="1105999" cy="1488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E</a:t>
              </a:r>
              <a:endParaRPr lang="en-US" sz="4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53" name="Stick_Figure4"/>
          <p:cNvGrpSpPr/>
          <p:nvPr/>
        </p:nvGrpSpPr>
        <p:grpSpPr>
          <a:xfrm>
            <a:off x="2504772" y="2537756"/>
            <a:ext cx="1336351" cy="2515485"/>
            <a:chOff x="5845984" y="1779523"/>
            <a:chExt cx="2697941" cy="5078477"/>
          </a:xfrm>
        </p:grpSpPr>
        <p:pic>
          <p:nvPicPr>
            <p:cNvPr id="54" name="figure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984" y="1779523"/>
              <a:ext cx="2697941" cy="5078477"/>
            </a:xfrm>
            <a:prstGeom prst="rect">
              <a:avLst/>
            </a:prstGeom>
          </p:spPr>
        </p:pic>
        <p:pic>
          <p:nvPicPr>
            <p:cNvPr id="55" name="box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82" y="2884326"/>
              <a:ext cx="1483482" cy="147708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600668" y="2873814"/>
              <a:ext cx="1062148" cy="142914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S</a:t>
              </a:r>
              <a:endParaRPr lang="en-US" sz="4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68" name="Stick_Figure4"/>
          <p:cNvGrpSpPr/>
          <p:nvPr/>
        </p:nvGrpSpPr>
        <p:grpSpPr>
          <a:xfrm>
            <a:off x="4189418" y="2604431"/>
            <a:ext cx="1299530" cy="2446175"/>
            <a:chOff x="5845984" y="1779523"/>
            <a:chExt cx="2697941" cy="5078477"/>
          </a:xfrm>
        </p:grpSpPr>
        <p:pic>
          <p:nvPicPr>
            <p:cNvPr id="69" name="figure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984" y="1779523"/>
              <a:ext cx="2697941" cy="5078477"/>
            </a:xfrm>
            <a:prstGeom prst="rect">
              <a:avLst/>
            </a:prstGeom>
          </p:spPr>
        </p:pic>
        <p:pic>
          <p:nvPicPr>
            <p:cNvPr id="70" name="box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82" y="2884326"/>
              <a:ext cx="1483482" cy="147708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6535700" y="2873813"/>
              <a:ext cx="1192082" cy="146963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N</a:t>
              </a:r>
            </a:p>
          </p:txBody>
        </p:sp>
      </p:grpSp>
      <p:grpSp>
        <p:nvGrpSpPr>
          <p:cNvPr id="78" name="Stick_Figure5"/>
          <p:cNvGrpSpPr/>
          <p:nvPr/>
        </p:nvGrpSpPr>
        <p:grpSpPr>
          <a:xfrm>
            <a:off x="5081352" y="2556788"/>
            <a:ext cx="1083871" cy="2477420"/>
            <a:chOff x="494540" y="1474651"/>
            <a:chExt cx="2314068" cy="5289298"/>
          </a:xfrm>
        </p:grpSpPr>
        <p:pic>
          <p:nvPicPr>
            <p:cNvPr id="79" name="figure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40" y="1474651"/>
              <a:ext cx="2314068" cy="5289298"/>
            </a:xfrm>
            <a:prstGeom prst="rect">
              <a:avLst/>
            </a:prstGeom>
          </p:spPr>
        </p:pic>
        <p:pic>
          <p:nvPicPr>
            <p:cNvPr id="80" name="box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29" y="2869527"/>
              <a:ext cx="1659517" cy="1527285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1277219" y="2925426"/>
              <a:ext cx="1078747" cy="1511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T</a:t>
              </a:r>
              <a:endParaRPr lang="en-US" sz="4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84" name="Stick_Figure3"/>
          <p:cNvGrpSpPr/>
          <p:nvPr/>
        </p:nvGrpSpPr>
        <p:grpSpPr>
          <a:xfrm>
            <a:off x="7803523" y="2613956"/>
            <a:ext cx="1264277" cy="2557328"/>
            <a:chOff x="3810000" y="1814231"/>
            <a:chExt cx="2644199" cy="5348569"/>
          </a:xfrm>
        </p:grpSpPr>
        <p:pic>
          <p:nvPicPr>
            <p:cNvPr id="85" name="figure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86" name="box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4332726" y="2352368"/>
              <a:ext cx="1100336" cy="1480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S</a:t>
              </a:r>
            </a:p>
          </p:txBody>
        </p:sp>
      </p:grpSp>
      <p:grpSp>
        <p:nvGrpSpPr>
          <p:cNvPr id="34" name="Stick_Figure2"/>
          <p:cNvGrpSpPr/>
          <p:nvPr/>
        </p:nvGrpSpPr>
        <p:grpSpPr>
          <a:xfrm>
            <a:off x="6019302" y="2581158"/>
            <a:ext cx="1212721" cy="2587141"/>
            <a:chOff x="2261587" y="1419225"/>
            <a:chExt cx="2549425" cy="5438773"/>
          </a:xfrm>
        </p:grpSpPr>
        <p:pic>
          <p:nvPicPr>
            <p:cNvPr id="35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7" y="1419225"/>
              <a:ext cx="2549425" cy="5438773"/>
            </a:xfrm>
            <a:prstGeom prst="rect">
              <a:avLst/>
            </a:prstGeom>
          </p:spPr>
        </p:pic>
        <p:pic>
          <p:nvPicPr>
            <p:cNvPr id="36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614" y="2952654"/>
              <a:ext cx="1352474" cy="134562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773841" y="2872991"/>
              <a:ext cx="1105999" cy="1488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E</a:t>
              </a:r>
            </a:p>
          </p:txBody>
        </p:sp>
      </p:grpSp>
      <p:grpSp>
        <p:nvGrpSpPr>
          <p:cNvPr id="38" name="Stick_Figure5"/>
          <p:cNvGrpSpPr/>
          <p:nvPr/>
        </p:nvGrpSpPr>
        <p:grpSpPr>
          <a:xfrm>
            <a:off x="6950135" y="2622783"/>
            <a:ext cx="1062938" cy="2429573"/>
            <a:chOff x="494540" y="1474651"/>
            <a:chExt cx="2314068" cy="5289298"/>
          </a:xfrm>
        </p:grpSpPr>
        <p:pic>
          <p:nvPicPr>
            <p:cNvPr id="39" name="figure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40" y="1474651"/>
              <a:ext cx="2314068" cy="5289298"/>
            </a:xfrm>
            <a:prstGeom prst="rect">
              <a:avLst/>
            </a:prstGeom>
          </p:spPr>
        </p:pic>
        <p:pic>
          <p:nvPicPr>
            <p:cNvPr id="40" name="box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29" y="2869527"/>
              <a:ext cx="1659517" cy="152728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214248" y="2863216"/>
              <a:ext cx="1204687" cy="1541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R</a:t>
              </a:r>
              <a:endParaRPr lang="en-US" sz="4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661044" y="4572000"/>
            <a:ext cx="4178575" cy="1981200"/>
          </a:xfrm>
          <a:prstGeom prst="roundRect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Catina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Jackson-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Hoggard</a:t>
            </a:r>
            <a:endParaRPr lang="en-US" sz="2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</a:rPr>
              <a:t>Director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</a:rPr>
              <a:t>Federal Programs, K-8 Curriculum, and Parent Engagement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 Rounded MT Bold" pitchFamily="34" charset="0"/>
                <a:hlinkClick r:id="rId19"/>
              </a:rPr>
              <a:t>hoggardc@northampton.k12.nc.us</a:t>
            </a:r>
            <a:endParaRPr lang="en-US" sz="1600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</a:rPr>
              <a:t>534-1371 x 2238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45313" y="520546"/>
            <a:ext cx="8118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Northampton County Schools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Read to Achieve Parent Sessions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5" y="154018"/>
            <a:ext cx="139682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3600" b="1" dirty="0" smtClean="0">
                <a:latin typeface="+mj-lt"/>
              </a:rPr>
              <a:t>Read to Achieve Legislation Goals</a:t>
            </a:r>
            <a:endParaRPr lang="en-US" sz="36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117" y="762000"/>
            <a:ext cx="693420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All students proficient readers by the end of grade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Reading requirements for elementary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Assisting students in reaching proficiency goals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83073" y="2375585"/>
              <a:ext cx="1030764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A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069096" y="2355440"/>
              <a:ext cx="1191847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O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437848" y="2778848"/>
              <a:ext cx="855531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G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443535" y="2375585"/>
              <a:ext cx="909838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L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410885" y="2375585"/>
              <a:ext cx="97513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S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7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000" b="1" dirty="0" smtClean="0">
                <a:latin typeface="+mj-lt"/>
              </a:rPr>
              <a:t>Read to Achieve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8629" y="1523999"/>
            <a:ext cx="693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mClass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 Reading 3D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Individual Student Summary Sheets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83073" y="2375585"/>
              <a:ext cx="1030764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R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111214" y="2355440"/>
              <a:ext cx="1107609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A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489677" y="2778848"/>
              <a:ext cx="751873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P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432651" y="2375585"/>
              <a:ext cx="931606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T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90600" y="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DATA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448372" y="2375585"/>
              <a:ext cx="900165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1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7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000" b="1" dirty="0" smtClean="0">
                <a:latin typeface="+mj-lt"/>
              </a:rPr>
              <a:t>Read to Achieve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117" y="762000"/>
            <a:ext cx="693420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PEP developed if student is below proficiency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Must include focused interventions and goals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Parents receive a copy and are included in the reviews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Teachers monitor student’s progress frequently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Intensive reading instruction</a:t>
            </a: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83073" y="2375585"/>
              <a:ext cx="1030764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R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111214" y="2355440"/>
              <a:ext cx="1107609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A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489677" y="2778848"/>
              <a:ext cx="751873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P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432651" y="2375585"/>
              <a:ext cx="931606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T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90600" y="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Personal Education Plan P.E.P.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448372" y="2375585"/>
              <a:ext cx="900165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2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1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000" b="1" dirty="0" smtClean="0">
                <a:latin typeface="+mj-lt"/>
              </a:rPr>
              <a:t>Read to Achieve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117" y="762000"/>
            <a:ext cx="69342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12 standards assessed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Students must have three (3) passages that average73% (11 out of 15) to master the standard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Must master 12 standards for a completed portfolio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Given based on student readiness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Part of instructional routine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Cold read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Must remain at school</a:t>
            </a: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83073" y="2375585"/>
              <a:ext cx="1030764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R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111214" y="2355440"/>
              <a:ext cx="1107609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A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489677" y="2778848"/>
              <a:ext cx="751873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P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432651" y="2375585"/>
              <a:ext cx="931606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T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90600" y="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Passages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448372" y="2375585"/>
              <a:ext cx="900165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3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7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000" b="1" dirty="0" smtClean="0">
                <a:latin typeface="+mj-lt"/>
              </a:rPr>
              <a:t>Read to Achieve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117" y="762000"/>
            <a:ext cx="69342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Measures progress on standards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Grades 3-8 take EOGs each spring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Scores range from Level I (lowest) – Level IV (highest)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Multiple choice test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Read selections and answer questions</a:t>
            </a: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45585" y="2375585"/>
              <a:ext cx="110573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O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141298" y="2355440"/>
              <a:ext cx="1047439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E</a:t>
              </a:r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66066" y="2778848"/>
              <a:ext cx="199094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345585" y="2375585"/>
              <a:ext cx="110573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G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90600" y="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End-of-Grade Tests (EOG)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000" b="1" dirty="0" smtClean="0">
                <a:latin typeface="+mj-lt"/>
              </a:rPr>
              <a:t>Read to Achieve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117" y="762000"/>
            <a:ext cx="693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Score Level 1 or 2 on EOG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Good Cause Exemption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Notified in Writing</a:t>
            </a:r>
          </a:p>
          <a:p>
            <a:endParaRPr lang="en-US" sz="4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526337" y="2355440"/>
              <a:ext cx="277361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66066" y="2778848"/>
              <a:ext cx="199094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90600" y="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Non-Promotion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000" b="1" dirty="0" smtClean="0">
                <a:latin typeface="+mj-lt"/>
              </a:rPr>
              <a:t>Read to Achieve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117" y="762000"/>
            <a:ext cx="6934200" cy="941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Provided by school district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No cost to parents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Six weeks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After camps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   -NC Read to Achieve Test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   -Completed Portfolio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Parent/Guardian determines attendance (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no attendance results in retention in 3</a:t>
            </a:r>
            <a:r>
              <a:rPr lang="en-US" sz="2800" b="1" baseline="30000" dirty="0" smtClean="0">
                <a:solidFill>
                  <a:srgbClr val="FFFF00"/>
                </a:solidFill>
                <a:latin typeface="Arial" charset="0"/>
              </a:rPr>
              <a:t>rd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 grade classroom next school year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charset="0"/>
            </a:endParaRPr>
          </a:p>
          <a:p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526337" y="2355440"/>
              <a:ext cx="277361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66066" y="2778848"/>
              <a:ext cx="199094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90600" y="-156121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Summer Camps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5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063" y="21020"/>
            <a:ext cx="66777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en-US" sz="4000" b="1" dirty="0" smtClean="0">
                <a:latin typeface="+mj-lt"/>
              </a:rPr>
              <a:t>Read to Achieve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7" y="228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4117" y="762000"/>
            <a:ext cx="6934200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Remains until successful completion of portfolio completion or proficient score </a:t>
            </a:r>
            <a:r>
              <a:rPr lang="en-US" sz="2800" smtClean="0">
                <a:solidFill>
                  <a:schemeClr val="bg1"/>
                </a:solidFill>
                <a:latin typeface="Arial Rounded MT Bold" pitchFamily="34" charset="0"/>
              </a:rPr>
              <a:t>on assessment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Extra intensive  interventions and opportunities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Extra time to catch up in reading and build stronger skills for content areas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Reading deficiencies addressed prior to more difficult work and assignments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All students reading with proficiency</a:t>
            </a: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7" name="Stick_Figure3"/>
          <p:cNvGrpSpPr/>
          <p:nvPr/>
        </p:nvGrpSpPr>
        <p:grpSpPr>
          <a:xfrm>
            <a:off x="4045030" y="5196640"/>
            <a:ext cx="1752600" cy="3545086"/>
            <a:chOff x="3810000" y="1814231"/>
            <a:chExt cx="2644199" cy="5348569"/>
          </a:xfrm>
        </p:grpSpPr>
        <p:pic>
          <p:nvPicPr>
            <p:cNvPr id="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Stick_Figure3"/>
          <p:cNvGrpSpPr/>
          <p:nvPr/>
        </p:nvGrpSpPr>
        <p:grpSpPr>
          <a:xfrm>
            <a:off x="2505368" y="5164374"/>
            <a:ext cx="1761118" cy="3562312"/>
            <a:chOff x="3810000" y="1814231"/>
            <a:chExt cx="2644198" cy="5348569"/>
          </a:xfrm>
        </p:grpSpPr>
        <p:pic>
          <p:nvPicPr>
            <p:cNvPr id="32" name="figur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8" cy="5348569"/>
            </a:xfrm>
            <a:prstGeom prst="rect">
              <a:avLst/>
            </a:prstGeom>
          </p:spPr>
        </p:pic>
        <p:pic>
          <p:nvPicPr>
            <p:cNvPr id="33" name="bo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98" y="2445573"/>
              <a:ext cx="1343511" cy="13199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526337" y="2355440"/>
              <a:ext cx="277361" cy="15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Stick_Figure5"/>
          <p:cNvGrpSpPr/>
          <p:nvPr/>
        </p:nvGrpSpPr>
        <p:grpSpPr>
          <a:xfrm>
            <a:off x="1174847" y="5301997"/>
            <a:ext cx="1822343" cy="3637821"/>
            <a:chOff x="7431636" y="2339367"/>
            <a:chExt cx="1964041" cy="3920686"/>
          </a:xfrm>
        </p:grpSpPr>
        <p:pic>
          <p:nvPicPr>
            <p:cNvPr id="18" name="figur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36" y="2339367"/>
              <a:ext cx="1960343" cy="3920686"/>
            </a:xfrm>
            <a:prstGeom prst="rect">
              <a:avLst/>
            </a:prstGeom>
          </p:spPr>
        </p:pic>
        <p:pic>
          <p:nvPicPr>
            <p:cNvPr id="19" name="box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74" y="2888065"/>
              <a:ext cx="1081103" cy="10045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66066" y="2778848"/>
              <a:ext cx="199094" cy="10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7" name="Stick_Figure3"/>
          <p:cNvGrpSpPr/>
          <p:nvPr/>
        </p:nvGrpSpPr>
        <p:grpSpPr>
          <a:xfrm>
            <a:off x="5371637" y="5314057"/>
            <a:ext cx="1752600" cy="3545086"/>
            <a:chOff x="3810000" y="1814231"/>
            <a:chExt cx="2644199" cy="5348569"/>
          </a:xfrm>
        </p:grpSpPr>
        <p:pic>
          <p:nvPicPr>
            <p:cNvPr id="28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29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90600" y="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Retention Label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6" name="Stick_Figure3"/>
          <p:cNvGrpSpPr/>
          <p:nvPr/>
        </p:nvGrpSpPr>
        <p:grpSpPr>
          <a:xfrm>
            <a:off x="6691806" y="5394732"/>
            <a:ext cx="1752600" cy="3545086"/>
            <a:chOff x="3810000" y="1814231"/>
            <a:chExt cx="2644199" cy="5348569"/>
          </a:xfrm>
        </p:grpSpPr>
        <p:pic>
          <p:nvPicPr>
            <p:cNvPr id="36" name="figu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814231"/>
              <a:ext cx="2644199" cy="5348569"/>
            </a:xfrm>
            <a:prstGeom prst="rect">
              <a:avLst/>
            </a:prstGeom>
          </p:spPr>
        </p:pic>
        <p:pic>
          <p:nvPicPr>
            <p:cNvPr id="37" name="box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71" y="2447519"/>
              <a:ext cx="1343512" cy="131994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759099" y="2375585"/>
              <a:ext cx="278709" cy="139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trike_A_Pose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C00000"/>
      </a:accent1>
      <a:accent2>
        <a:srgbClr val="FFFFFF"/>
      </a:accent2>
      <a:accent3>
        <a:srgbClr val="53B558"/>
      </a:accent3>
      <a:accent4>
        <a:srgbClr val="2C66B2"/>
      </a:accent4>
      <a:accent5>
        <a:srgbClr val="384052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16223</TotalTime>
  <Words>624</Words>
  <Application>Microsoft Office PowerPoint</Application>
  <PresentationFormat>On-screen Show (4:3)</PresentationFormat>
  <Paragraphs>339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hoggardc</cp:lastModifiedBy>
  <cp:revision>185</cp:revision>
  <cp:lastPrinted>2014-02-18T20:07:44Z</cp:lastPrinted>
  <dcterms:created xsi:type="dcterms:W3CDTF">2011-06-09T16:29:09Z</dcterms:created>
  <dcterms:modified xsi:type="dcterms:W3CDTF">2014-02-18T20:39:34Z</dcterms:modified>
</cp:coreProperties>
</file>